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57" r:id="rId3"/>
    <p:sldId id="256" r:id="rId4"/>
    <p:sldId id="258" r:id="rId5"/>
    <p:sldId id="268" r:id="rId6"/>
    <p:sldId id="270" r:id="rId7"/>
    <p:sldId id="260" r:id="rId8"/>
    <p:sldId id="261" r:id="rId9"/>
    <p:sldId id="262" r:id="rId10"/>
    <p:sldId id="263" r:id="rId11"/>
    <p:sldId id="264" r:id="rId12"/>
    <p:sldId id="271" r:id="rId13"/>
    <p:sldId id="272" r:id="rId14"/>
    <p:sldId id="273" r:id="rId15"/>
    <p:sldId id="265" r:id="rId16"/>
    <p:sldId id="266" r:id="rId17"/>
    <p:sldId id="267" r:id="rId1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43D1BF-5BC3-4ECE-A405-538EB5C6C4A7}" v="1" dt="2021-10-14T12:35:12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ana Ivančić" userId="ca07025b-d04b-4d7c-8bd6-4f6a73c0042f" providerId="ADAL" clId="{EB43D1BF-5BC3-4ECE-A405-538EB5C6C4A7}"/>
    <pc:docChg chg="modSld">
      <pc:chgData name="Gordana Ivančić" userId="ca07025b-d04b-4d7c-8bd6-4f6a73c0042f" providerId="ADAL" clId="{EB43D1BF-5BC3-4ECE-A405-538EB5C6C4A7}" dt="2021-10-14T12:36:43.415" v="1" actId="1076"/>
      <pc:docMkLst>
        <pc:docMk/>
      </pc:docMkLst>
      <pc:sldChg chg="modSp">
        <pc:chgData name="Gordana Ivančić" userId="ca07025b-d04b-4d7c-8bd6-4f6a73c0042f" providerId="ADAL" clId="{EB43D1BF-5BC3-4ECE-A405-538EB5C6C4A7}" dt="2021-10-14T12:35:12.860" v="0" actId="20577"/>
        <pc:sldMkLst>
          <pc:docMk/>
          <pc:sldMk cId="1299383992" sldId="262"/>
        </pc:sldMkLst>
        <pc:spChg chg="mod">
          <ac:chgData name="Gordana Ivančić" userId="ca07025b-d04b-4d7c-8bd6-4f6a73c0042f" providerId="ADAL" clId="{EB43D1BF-5BC3-4ECE-A405-538EB5C6C4A7}" dt="2021-10-14T12:35:12.860" v="0" actId="20577"/>
          <ac:spMkLst>
            <pc:docMk/>
            <pc:sldMk cId="1299383992" sldId="262"/>
            <ac:spMk id="3" creationId="{00000000-0000-0000-0000-000000000000}"/>
          </ac:spMkLst>
        </pc:spChg>
      </pc:sldChg>
      <pc:sldChg chg="modSp mod">
        <pc:chgData name="Gordana Ivančić" userId="ca07025b-d04b-4d7c-8bd6-4f6a73c0042f" providerId="ADAL" clId="{EB43D1BF-5BC3-4ECE-A405-538EB5C6C4A7}" dt="2021-10-14T12:36:43.415" v="1" actId="1076"/>
        <pc:sldMkLst>
          <pc:docMk/>
          <pc:sldMk cId="2406319180" sldId="273"/>
        </pc:sldMkLst>
        <pc:spChg chg="mod">
          <ac:chgData name="Gordana Ivančić" userId="ca07025b-d04b-4d7c-8bd6-4f6a73c0042f" providerId="ADAL" clId="{EB43D1BF-5BC3-4ECE-A405-538EB5C6C4A7}" dt="2021-10-14T12:36:43.415" v="1" actId="1076"/>
          <ac:spMkLst>
            <pc:docMk/>
            <pc:sldMk cId="2406319180" sldId="273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57617E-2DED-4CF2-8364-65CA28CAD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555" y="381423"/>
            <a:ext cx="8488482" cy="63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94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81200" y="908720"/>
            <a:ext cx="8229600" cy="5415880"/>
          </a:xfrm>
        </p:spPr>
        <p:txBody>
          <a:bodyPr>
            <a:normAutofit fontScale="85000" lnSpcReduction="10000"/>
          </a:bodyPr>
          <a:lstStyle/>
          <a:p>
            <a:r>
              <a:rPr lang="hr-HR" sz="3200" dirty="0"/>
              <a:t>Što su zarazne bolesti?</a:t>
            </a:r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ZARAZNA JE BOLEST SVAKA BOLEST KOJA SE PRENOSI S ČOVJEKA NA ČOVJEKA ILI SA ŽIVOTINJE NA ČOVJEKA.</a:t>
            </a:r>
          </a:p>
          <a:p>
            <a:r>
              <a:rPr lang="hr-HR" sz="3200" dirty="0"/>
              <a:t> Kako se prenose? </a:t>
            </a:r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ZARAZNE BOLESTI MOGU SE PRENIJETI:</a:t>
            </a:r>
          </a:p>
          <a:p>
            <a:r>
              <a:rPr lang="hr-HR" sz="3200" dirty="0"/>
              <a:t>dodirom sa zaraženom osobom ili životinjom</a:t>
            </a:r>
          </a:p>
          <a:p>
            <a:r>
              <a:rPr lang="hr-HR" sz="3200" dirty="0"/>
              <a:t>prljavim rukama</a:t>
            </a:r>
          </a:p>
          <a:p>
            <a:r>
              <a:rPr lang="hr-HR" sz="3200" dirty="0"/>
              <a:t>kihanjem i kašljanjem (ako se udahnu nevidljive čestice koje izbaci bolesna osoba pri kašljanju i kihanju) </a:t>
            </a:r>
          </a:p>
          <a:p>
            <a:r>
              <a:rPr lang="hr-HR" sz="3200" dirty="0"/>
              <a:t>tjelesnim tekućinama (krvlju, slinom, pljuvačkom, mokraćom…)</a:t>
            </a:r>
          </a:p>
          <a:p>
            <a:r>
              <a:rPr lang="hr-HR" sz="3200" dirty="0"/>
              <a:t>onečišćenom vodom i hranom</a:t>
            </a:r>
          </a:p>
          <a:p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272707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21673" y="894109"/>
            <a:ext cx="6329090" cy="5349673"/>
          </a:xfrm>
        </p:spPr>
        <p:txBody>
          <a:bodyPr anchor="t">
            <a:normAutofit/>
          </a:bodyPr>
          <a:lstStyle/>
          <a:p>
            <a:r>
              <a:rPr lang="hr-HR" sz="3600" dirty="0"/>
              <a:t>Koje zarazne bolesti poznajete? </a:t>
            </a:r>
          </a:p>
          <a:p>
            <a:pPr marL="0" indent="0">
              <a:buNone/>
            </a:pPr>
            <a:r>
              <a:rPr lang="hr-HR" sz="3600" dirty="0">
                <a:solidFill>
                  <a:srgbClr val="FF0000"/>
                </a:solidFill>
              </a:rPr>
              <a:t>GRIPA, UPALA GRLA, VIROZA…</a:t>
            </a:r>
          </a:p>
          <a:p>
            <a:r>
              <a:rPr lang="hr-HR" sz="3600" dirty="0"/>
              <a:t>Od kojih ste zaraznih bolesti bolovali? </a:t>
            </a:r>
          </a:p>
          <a:p>
            <a:r>
              <a:rPr lang="hr-HR" sz="3600" dirty="0"/>
              <a:t>Kako možemo spriječiti širenje zaraznih bolesti?</a:t>
            </a:r>
          </a:p>
          <a:p>
            <a:pPr marL="0" indent="0">
              <a:buNone/>
            </a:pPr>
            <a:r>
              <a:rPr lang="hr-HR" sz="3600" dirty="0"/>
              <a:t>Oboljeli od zaraznih bolesti </a:t>
            </a:r>
            <a:r>
              <a:rPr lang="hr-HR" sz="3600" b="1" dirty="0">
                <a:solidFill>
                  <a:srgbClr val="FF0000"/>
                </a:solidFill>
              </a:rPr>
              <a:t>MORAJU SE LIJEČITI </a:t>
            </a:r>
            <a:r>
              <a:rPr lang="hr-HR" sz="3600" dirty="0"/>
              <a:t>da ne zaraze druge ljude.</a:t>
            </a:r>
          </a:p>
          <a:p>
            <a:endParaRPr lang="hr-H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0763" y="489118"/>
            <a:ext cx="5124381" cy="546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9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10054" y="365125"/>
            <a:ext cx="10291920" cy="1325563"/>
          </a:xfrm>
        </p:spPr>
        <p:txBody>
          <a:bodyPr>
            <a:normAutofit/>
          </a:bodyPr>
          <a:lstStyle/>
          <a:p>
            <a:r>
              <a:rPr lang="hr-HR" dirty="0"/>
              <a:t>Bolesti koje se prenose nečistim rukama su…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3200" dirty="0"/>
              <a:t>prehlada</a:t>
            </a:r>
          </a:p>
          <a:p>
            <a:r>
              <a:rPr lang="hr-HR" sz="3200" dirty="0"/>
              <a:t>gripa</a:t>
            </a:r>
          </a:p>
          <a:p>
            <a:r>
              <a:rPr lang="hr-HR" sz="3200" dirty="0"/>
              <a:t>zarazna žutica</a:t>
            </a:r>
          </a:p>
          <a:p>
            <a:r>
              <a:rPr lang="hr-HR" sz="3200" dirty="0"/>
              <a:t>crijevne zarazne bolesti</a:t>
            </a:r>
          </a:p>
          <a:p>
            <a:r>
              <a:rPr lang="hr-HR" sz="3200" dirty="0"/>
              <a:t>razni paraziti – nametnici.</a:t>
            </a:r>
          </a:p>
          <a:p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FE396C-3734-4F60-B70A-26300E1BB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016" y="1616797"/>
            <a:ext cx="3581755" cy="508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7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4AD41A-BACA-4905-B44B-DDD6200D51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55" b="891"/>
          <a:stretch/>
        </p:blipFill>
        <p:spPr>
          <a:xfrm>
            <a:off x="840509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hr-HR" sz="3600"/>
              <a:t>Ruke trebamo prati …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4944" y="3345610"/>
            <a:ext cx="5367284" cy="3592825"/>
          </a:xfrm>
        </p:spPr>
        <p:txBody>
          <a:bodyPr anchor="ctr">
            <a:normAutofit/>
          </a:bodyPr>
          <a:lstStyle/>
          <a:p>
            <a:r>
              <a:rPr lang="vi-VN" sz="2000" dirty="0"/>
              <a:t>uvijek prije jela i kuhanja </a:t>
            </a:r>
          </a:p>
          <a:p>
            <a:r>
              <a:rPr lang="vi-VN" sz="2000" dirty="0"/>
              <a:t>prije i poslije odlaska na WC </a:t>
            </a:r>
          </a:p>
          <a:p>
            <a:r>
              <a:rPr lang="vi-VN" sz="2000" dirty="0"/>
              <a:t>poslije čišćenja i spremanja u kući </a:t>
            </a:r>
          </a:p>
          <a:p>
            <a:r>
              <a:rPr lang="vi-VN" sz="2000" dirty="0"/>
              <a:t>poslije diranja životinja</a:t>
            </a:r>
            <a:endParaRPr lang="hr-HR" sz="2000" dirty="0"/>
          </a:p>
          <a:p>
            <a:r>
              <a:rPr lang="vi-VN" sz="2000" dirty="0"/>
              <a:t>poslije posjeta bolnici, zdravstvenoj ustanovi ili bolesnoj osobi </a:t>
            </a:r>
          </a:p>
          <a:p>
            <a:r>
              <a:rPr lang="vi-VN" sz="2000" dirty="0"/>
              <a:t>nakon ispuhivanja nosa, kašljanja ili kihanja </a:t>
            </a:r>
          </a:p>
          <a:p>
            <a:r>
              <a:rPr lang="vi-VN" sz="2000" dirty="0"/>
              <a:t>nakon igranja, boravka u vrtu, parku, šetnje s psom, kupnje i slično. </a:t>
            </a:r>
          </a:p>
          <a:p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240631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MOJE TIJELO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GLAVNI DJELOVI TIJELA</a:t>
            </a:r>
            <a:r>
              <a:rPr lang="hr-HR" sz="3200" dirty="0"/>
              <a:t>: glava, vrat, trup, udovi</a:t>
            </a:r>
          </a:p>
          <a:p>
            <a:r>
              <a:rPr lang="hr-HR" sz="3200" dirty="0">
                <a:solidFill>
                  <a:srgbClr val="FF0000"/>
                </a:solidFill>
              </a:rPr>
              <a:t>ORGANIZAM – ORGANI</a:t>
            </a:r>
          </a:p>
          <a:p>
            <a:r>
              <a:rPr lang="hr-HR" sz="3200" dirty="0"/>
              <a:t>U glavi se nalazi </a:t>
            </a:r>
            <a:r>
              <a:rPr lang="hr-HR" sz="3200" dirty="0">
                <a:solidFill>
                  <a:srgbClr val="FF0000"/>
                </a:solidFill>
              </a:rPr>
              <a:t>MOZAK</a:t>
            </a:r>
            <a:r>
              <a:rPr lang="hr-HR" sz="3200" dirty="0"/>
              <a:t>.</a:t>
            </a:r>
          </a:p>
          <a:p>
            <a:r>
              <a:rPr lang="hr-HR" sz="3200" dirty="0"/>
              <a:t>U trupu se nalaze </a:t>
            </a:r>
            <a:r>
              <a:rPr lang="hr-HR" sz="3200" dirty="0">
                <a:solidFill>
                  <a:srgbClr val="FF0000"/>
                </a:solidFill>
              </a:rPr>
              <a:t>PLUĆA, SRCE, ŽELUDAC, CRIJEVA, BUBREZI, JETRA </a:t>
            </a:r>
            <a:r>
              <a:rPr lang="hr-HR" sz="3200" dirty="0"/>
              <a:t>(nauči funkciju svakog organa iz udžbenika)</a:t>
            </a:r>
          </a:p>
          <a:p>
            <a:r>
              <a:rPr lang="hr-HR" sz="3200" dirty="0">
                <a:solidFill>
                  <a:srgbClr val="FF0000"/>
                </a:solidFill>
              </a:rPr>
              <a:t>KOŽA </a:t>
            </a:r>
            <a:r>
              <a:rPr lang="hr-HR" sz="3200" dirty="0"/>
              <a:t>– naš najveći organ</a:t>
            </a:r>
          </a:p>
          <a:p>
            <a:r>
              <a:rPr lang="hr-HR" sz="3200" dirty="0">
                <a:solidFill>
                  <a:srgbClr val="FF0000"/>
                </a:solidFill>
              </a:rPr>
              <a:t>ZARAZNE BOLESTI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73439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81200" y="908720"/>
            <a:ext cx="8229600" cy="54158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ZDRAVLJE ORGANIZMA</a:t>
            </a:r>
          </a:p>
          <a:p>
            <a:pPr marL="0" indent="0">
              <a:buNone/>
            </a:pPr>
            <a:r>
              <a:rPr lang="hr-HR" sz="3200" dirty="0"/>
              <a:t>- kretanje</a:t>
            </a:r>
          </a:p>
          <a:p>
            <a:pPr marL="0" indent="0">
              <a:buNone/>
            </a:pPr>
            <a:r>
              <a:rPr lang="hr-HR" sz="3200" dirty="0"/>
              <a:t>- vježbanje</a:t>
            </a:r>
          </a:p>
          <a:p>
            <a:pPr marL="0" indent="0">
              <a:buNone/>
            </a:pPr>
            <a:r>
              <a:rPr lang="hr-HR" sz="3200" dirty="0"/>
              <a:t>- raznolika prehrana</a:t>
            </a:r>
          </a:p>
          <a:p>
            <a:pPr marL="0" indent="0">
              <a:buNone/>
            </a:pPr>
            <a:r>
              <a:rPr lang="hr-HR" sz="3200" dirty="0"/>
              <a:t>- tekućina</a:t>
            </a:r>
          </a:p>
          <a:p>
            <a:pPr marL="0" indent="0">
              <a:buNone/>
            </a:pPr>
            <a:r>
              <a:rPr lang="hr-HR" sz="3200" dirty="0"/>
              <a:t>- odmor </a:t>
            </a:r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ŠTETNO ZA ZDRAVLJE</a:t>
            </a:r>
          </a:p>
          <a:p>
            <a:pPr marL="0" indent="0">
              <a:buNone/>
            </a:pPr>
            <a:r>
              <a:rPr lang="hr-HR" sz="3200" dirty="0"/>
              <a:t>- prekomjerno vrijeme provedeno u gledanju TV</a:t>
            </a:r>
          </a:p>
          <a:p>
            <a:pPr marL="0" indent="0">
              <a:buNone/>
            </a:pPr>
            <a:r>
              <a:rPr lang="hr-HR" sz="3200" dirty="0"/>
              <a:t>- igrice</a:t>
            </a:r>
          </a:p>
          <a:p>
            <a:pPr marL="0" indent="0">
              <a:buNone/>
            </a:pPr>
            <a:r>
              <a:rPr lang="hr-HR" sz="3200" dirty="0"/>
              <a:t>- zagađen zrak</a:t>
            </a:r>
          </a:p>
          <a:p>
            <a:pPr marL="0" indent="0">
              <a:buNone/>
            </a:pPr>
            <a:r>
              <a:rPr lang="hr-HR" sz="3200" dirty="0"/>
              <a:t>- dim cigareta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85079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/>
              <a:t>UDŽBENIK, str. 18. i 19.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D5BC1-59E2-4693-BAA5-85026DA80B4E}"/>
              </a:ext>
            </a:extLst>
          </p:cNvPr>
          <p:cNvSpPr txBox="1"/>
          <p:nvPr/>
        </p:nvSpPr>
        <p:spPr>
          <a:xfrm>
            <a:off x="1310051" y="6169709"/>
            <a:ext cx="7229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15111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/>
          <p:cNvSpPr txBox="1"/>
          <p:nvPr/>
        </p:nvSpPr>
        <p:spPr>
          <a:xfrm>
            <a:off x="2135561" y="5517233"/>
            <a:ext cx="8280921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hr-HR" b="1" dirty="0"/>
              <a:t>Što je dječak poklonio djevojčici? </a:t>
            </a:r>
          </a:p>
          <a:p>
            <a:r>
              <a:rPr lang="hr-HR" b="1" dirty="0"/>
              <a:t>Što je napisao u pismu? </a:t>
            </a:r>
          </a:p>
          <a:p>
            <a:r>
              <a:rPr lang="hr-HR" b="1" dirty="0"/>
              <a:t>Zašto dječak kaže da njegova „pumpa“ pumpa kao luda? </a:t>
            </a:r>
          </a:p>
          <a:p>
            <a:r>
              <a:rPr lang="hr-HR" b="1" dirty="0"/>
              <a:t>Kada vama srce jako lupa?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2597D7-677A-415B-B528-864940584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27D7E0-61FE-4395-B9CA-3F5641F74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971" y="140438"/>
            <a:ext cx="9412013" cy="52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6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Moje tijelo  </a:t>
            </a:r>
          </a:p>
        </p:txBody>
      </p:sp>
    </p:spTree>
    <p:extLst>
      <p:ext uri="{BB962C8B-B14F-4D97-AF65-F5344CB8AC3E}">
        <p14:creationId xmlns:p14="http://schemas.microsoft.com/office/powerpoint/2010/main" val="2284383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612056" y="338931"/>
            <a:ext cx="10043747" cy="4351338"/>
          </a:xfrm>
        </p:spPr>
        <p:txBody>
          <a:bodyPr>
            <a:normAutofit/>
          </a:bodyPr>
          <a:lstStyle/>
          <a:p>
            <a:r>
              <a:rPr lang="hr-HR" sz="3200" dirty="0"/>
              <a:t>Koji su glavni dijelovi tijela?</a:t>
            </a:r>
          </a:p>
          <a:p>
            <a:endParaRPr lang="hr-HR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27A223-6A8B-4D0B-846B-0011596F0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7024" y="1279588"/>
            <a:ext cx="7468642" cy="523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2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692696"/>
            <a:ext cx="799288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091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94368" y="975704"/>
            <a:ext cx="5929422" cy="4799016"/>
          </a:xfrm>
        </p:spPr>
        <p:txBody>
          <a:bodyPr>
            <a:normAutofit/>
          </a:bodyPr>
          <a:lstStyle/>
          <a:p>
            <a:r>
              <a:rPr lang="hr-HR" sz="3200" dirty="0"/>
              <a:t>Koji dijelovi tijela služe za kretanje? </a:t>
            </a:r>
          </a:p>
          <a:p>
            <a:r>
              <a:rPr lang="hr-HR" sz="3200" dirty="0"/>
              <a:t>Čemu služe oči? </a:t>
            </a:r>
          </a:p>
          <a:p>
            <a:r>
              <a:rPr lang="hr-HR" sz="3200" dirty="0"/>
              <a:t>Čemu služi glava? </a:t>
            </a:r>
          </a:p>
          <a:p>
            <a:r>
              <a:rPr lang="hr-HR" sz="3200" dirty="0"/>
              <a:t>Kako se nazivaju manji dijelovi od kojih se sastoji naš organizam?</a:t>
            </a:r>
          </a:p>
          <a:p>
            <a:r>
              <a:rPr lang="hr-HR" sz="3200" dirty="0"/>
              <a:t>Ljudsko tijelo je složen ORGANIZAM sastavljen od manjih dijelova – ORGANA.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D9F8B1-9BE4-48C4-9B4E-ADFE2F3F8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113" y="806824"/>
            <a:ext cx="2927961" cy="513677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1707E60-CEC9-4661-AA82-69242EB4B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035CD8-AE30-4146-96F2-036B0CE5E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2A5735-95C9-46E0-B645-03968E54A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9890"/>
            <a:ext cx="10430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57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81200" y="692696"/>
            <a:ext cx="8229600" cy="5631904"/>
          </a:xfrm>
        </p:spPr>
        <p:txBody>
          <a:bodyPr>
            <a:normAutofit/>
          </a:bodyPr>
          <a:lstStyle/>
          <a:p>
            <a:r>
              <a:rPr lang="hr-HR" sz="3200" dirty="0"/>
              <a:t>Koji se organ nalazi u glavi?</a:t>
            </a:r>
          </a:p>
          <a:p>
            <a:pPr marL="0" indent="0">
              <a:buNone/>
            </a:pPr>
            <a:r>
              <a:rPr lang="hr-HR" sz="3200" dirty="0"/>
              <a:t>U glavi je </a:t>
            </a:r>
            <a:r>
              <a:rPr lang="hr-HR" sz="3200" dirty="0">
                <a:solidFill>
                  <a:srgbClr val="FF0000"/>
                </a:solidFill>
              </a:rPr>
              <a:t>MOZAK</a:t>
            </a:r>
            <a:r>
              <a:rPr lang="hr-HR" sz="3200" dirty="0"/>
              <a:t>.</a:t>
            </a:r>
          </a:p>
          <a:p>
            <a:r>
              <a:rPr lang="hr-HR" sz="3200" dirty="0"/>
              <a:t>Koji se organi nalaze u trupu?</a:t>
            </a:r>
          </a:p>
          <a:p>
            <a:pPr marL="0" indent="0">
              <a:buNone/>
            </a:pPr>
            <a:r>
              <a:rPr lang="hr-HR" sz="3200" dirty="0"/>
              <a:t>U trupu se nalaze </a:t>
            </a:r>
            <a:r>
              <a:rPr lang="hr-HR" sz="3200" dirty="0">
                <a:solidFill>
                  <a:srgbClr val="FF0000"/>
                </a:solidFill>
              </a:rPr>
              <a:t>PLUĆA, SRCE, ŽELUDAC, CRIJEVA, BUBREZI, JETRA</a:t>
            </a:r>
            <a:r>
              <a:rPr lang="hr-HR" sz="3200" dirty="0"/>
              <a:t>.</a:t>
            </a:r>
          </a:p>
          <a:p>
            <a:r>
              <a:rPr lang="hr-HR" sz="3200" dirty="0"/>
              <a:t>Zašto se moramo brinuti o zdravlju svojih organa i čuvati ih od ozljeda? Što mislite, kako to možemo činiti? </a:t>
            </a:r>
          </a:p>
        </p:txBody>
      </p:sp>
    </p:spTree>
    <p:extLst>
      <p:ext uri="{BB962C8B-B14F-4D97-AF65-F5344CB8AC3E}">
        <p14:creationId xmlns:p14="http://schemas.microsoft.com/office/powerpoint/2010/main" val="59758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66749" y="734563"/>
            <a:ext cx="7738341" cy="5370673"/>
          </a:xfrm>
        </p:spPr>
        <p:txBody>
          <a:bodyPr>
            <a:normAutofit/>
          </a:bodyPr>
          <a:lstStyle/>
          <a:p>
            <a:r>
              <a:rPr lang="hr-HR" sz="3200" dirty="0"/>
              <a:t>Što je važno za zdravlje čitavoga organizma?</a:t>
            </a:r>
          </a:p>
          <a:p>
            <a:endParaRPr lang="hr-HR" sz="3200" dirty="0"/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REDOVITO KRETANJE, VJEŽBANJE, RAZNOLIKA I REDOVITA PREHRANA, UZIMANJE DOVOLJNO TEKUĆINE I REDOVIT ODMOR </a:t>
            </a:r>
          </a:p>
          <a:p>
            <a:pPr marL="0" indent="0">
              <a:buNone/>
            </a:pPr>
            <a:endParaRPr lang="hr-HR" sz="3200" dirty="0">
              <a:solidFill>
                <a:srgbClr val="FF0000"/>
              </a:solidFill>
            </a:endParaRPr>
          </a:p>
          <a:p>
            <a:r>
              <a:rPr lang="hr-HR" sz="3200" dirty="0"/>
              <a:t>Kakav zrak šteti dišnim organima? </a:t>
            </a:r>
          </a:p>
          <a:p>
            <a:pPr marL="0" indent="0">
              <a:buNone/>
            </a:pPr>
            <a:endParaRPr lang="hr-HR" sz="3200" dirty="0"/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ZAGAĐEN ZRAK, DIM CIGARETA</a:t>
            </a:r>
          </a:p>
          <a:p>
            <a:pPr marL="0" indent="0">
              <a:buNone/>
            </a:pPr>
            <a:endParaRPr lang="hr-HR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1" r="6954" b="-1"/>
          <a:stretch/>
        </p:blipFill>
        <p:spPr bwMode="auto">
          <a:xfrm>
            <a:off x="8878294" y="516835"/>
            <a:ext cx="2592126" cy="2592126"/>
          </a:xfrm>
          <a:custGeom>
            <a:avLst/>
            <a:gdLst/>
            <a:ahLst/>
            <a:cxnLst/>
            <a:rect l="l" t="t" r="r" b="b"/>
            <a:pathLst>
              <a:path w="2592126" h="2592126">
                <a:moveTo>
                  <a:pt x="1296063" y="0"/>
                </a:moveTo>
                <a:cubicBezTo>
                  <a:pt x="2011859" y="0"/>
                  <a:pt x="2592126" y="580267"/>
                  <a:pt x="2592126" y="1296063"/>
                </a:cubicBezTo>
                <a:cubicBezTo>
                  <a:pt x="2592126" y="2011859"/>
                  <a:pt x="2011859" y="2592126"/>
                  <a:pt x="1296063" y="2592126"/>
                </a:cubicBezTo>
                <a:cubicBezTo>
                  <a:pt x="580267" y="2592126"/>
                  <a:pt x="0" y="2011859"/>
                  <a:pt x="0" y="1296063"/>
                </a:cubicBezTo>
                <a:cubicBezTo>
                  <a:pt x="0" y="580267"/>
                  <a:pt x="580267" y="0"/>
                  <a:pt x="12960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 r="26727" b="-2"/>
          <a:stretch/>
        </p:blipFill>
        <p:spPr bwMode="auto">
          <a:xfrm>
            <a:off x="8878294" y="3383860"/>
            <a:ext cx="2592126" cy="2592126"/>
          </a:xfrm>
          <a:custGeom>
            <a:avLst/>
            <a:gdLst/>
            <a:ahLst/>
            <a:cxnLst/>
            <a:rect l="l" t="t" r="r" b="b"/>
            <a:pathLst>
              <a:path w="2592126" h="2592126">
                <a:moveTo>
                  <a:pt x="1296063" y="0"/>
                </a:moveTo>
                <a:cubicBezTo>
                  <a:pt x="2011859" y="0"/>
                  <a:pt x="2592126" y="580267"/>
                  <a:pt x="2592126" y="1296063"/>
                </a:cubicBezTo>
                <a:cubicBezTo>
                  <a:pt x="2592126" y="2011859"/>
                  <a:pt x="2011859" y="2592126"/>
                  <a:pt x="1296063" y="2592126"/>
                </a:cubicBezTo>
                <a:cubicBezTo>
                  <a:pt x="580267" y="2592126"/>
                  <a:pt x="0" y="2011859"/>
                  <a:pt x="0" y="1296063"/>
                </a:cubicBezTo>
                <a:cubicBezTo>
                  <a:pt x="0" y="580267"/>
                  <a:pt x="580267" y="0"/>
                  <a:pt x="12960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5A65989E-BBD5-44D7-AA86-7AFD5D46B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31A2881-D8D7-4A7D-ACA3-E9F849F85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3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559896"/>
          </a:xfrm>
        </p:spPr>
        <p:txBody>
          <a:bodyPr>
            <a:normAutofit/>
          </a:bodyPr>
          <a:lstStyle/>
          <a:p>
            <a:r>
              <a:rPr lang="hr-HR" sz="3200" dirty="0"/>
              <a:t>Kakav je zrak dobar za čovjekovo zdravlje? </a:t>
            </a:r>
          </a:p>
          <a:p>
            <a:pPr>
              <a:buFontTx/>
              <a:buChar char="-"/>
            </a:pPr>
            <a:r>
              <a:rPr lang="hr-HR" sz="3200" b="1" dirty="0">
                <a:solidFill>
                  <a:srgbClr val="FF0000"/>
                </a:solidFill>
              </a:rPr>
              <a:t>SVJEŽ I ČIST ZRAK</a:t>
            </a:r>
          </a:p>
          <a:p>
            <a:pPr>
              <a:buFontTx/>
              <a:buChar char="-"/>
            </a:pPr>
            <a:r>
              <a:rPr lang="hr-HR" sz="3200" dirty="0"/>
              <a:t>Gdje možemo pronaći svježi zrak? </a:t>
            </a:r>
          </a:p>
          <a:p>
            <a:pPr marL="0" indent="0">
              <a:buNone/>
            </a:pPr>
            <a:r>
              <a:rPr lang="hr-HR" sz="3200" dirty="0"/>
              <a:t>- Što šteti našemu vidu? </a:t>
            </a:r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NAŠEMU VIDU ŠTETI PREKOMJERNO IGRANJE IGRICA I GLEDANJE TV-a.</a:t>
            </a:r>
          </a:p>
          <a:p>
            <a:r>
              <a:rPr lang="hr-HR" dirty="0"/>
              <a:t>Koliko vremena dnevno provodite gledajući televiziju? Koliko vremena dnevno igrate računalne igre?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9938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550</Words>
  <Application>Microsoft Office PowerPoint</Application>
  <PresentationFormat>Widescreen</PresentationFormat>
  <Paragraphs>84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Moje tijelo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Bolesti koje se prenose nečistim rukama su…</vt:lpstr>
      <vt:lpstr>Ruke trebamo prati …</vt:lpstr>
      <vt:lpstr>MOJE TIJELO</vt:lpstr>
      <vt:lpstr>PowerPoint Presentation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44</cp:revision>
  <dcterms:created xsi:type="dcterms:W3CDTF">2021-01-07T17:35:15Z</dcterms:created>
  <dcterms:modified xsi:type="dcterms:W3CDTF">2021-10-14T12:37:02Z</dcterms:modified>
</cp:coreProperties>
</file>